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6" r:id="rId21"/>
    <p:sldId id="265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6C8A8-CABB-4FE6-9AEC-6EE94933FE9C}" type="datetimeFigureOut">
              <a:rPr lang="en-US"/>
              <a:pPr>
                <a:defRPr/>
              </a:pPr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56559-3EDE-4EF4-B26A-8139CDE3A4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BD8B1-5731-44F6-B521-56422F29B6F8}" type="datetimeFigureOut">
              <a:rPr lang="en-US"/>
              <a:pPr>
                <a:defRPr/>
              </a:pPr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199A2-97C3-4DAE-89FE-810498FEAB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F3E37-36C5-4798-9FD6-4D455F97472B}" type="datetimeFigureOut">
              <a:rPr lang="en-US"/>
              <a:pPr>
                <a:defRPr/>
              </a:pPr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ACC07-FB9B-4E72-ACAB-65D01F6C8B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B3054-B066-4CB0-A539-692333EC4895}" type="datetimeFigureOut">
              <a:rPr lang="en-US"/>
              <a:pPr>
                <a:defRPr/>
              </a:pPr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9B1B7-6636-4FC4-A512-0515EC0DB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C81BA-7BDE-4276-A8CB-D2A2950B4187}" type="datetimeFigureOut">
              <a:rPr lang="en-US"/>
              <a:pPr>
                <a:defRPr/>
              </a:pPr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55D2A-5E73-4005-9D7D-45709631B4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FEAE5-B127-4388-9C4D-89DD6925425D}" type="datetimeFigureOut">
              <a:rPr lang="en-US"/>
              <a:pPr>
                <a:defRPr/>
              </a:pPr>
              <a:t>10/3/2010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F178B-CB66-41CD-900E-0A7A7CD327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14245-A8D1-4479-9DAC-ECEF36141AD5}" type="datetimeFigureOut">
              <a:rPr lang="en-US"/>
              <a:pPr>
                <a:defRPr/>
              </a:pPr>
              <a:t>10/3/2010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3365A-4248-4A55-A211-8D35819021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4C778-A47C-4E75-933C-D360FDBA7F29}" type="datetimeFigureOut">
              <a:rPr lang="en-US"/>
              <a:pPr>
                <a:defRPr/>
              </a:pPr>
              <a:t>10/3/2010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13711-4007-4789-B74C-076172DA96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5E06B-29BE-4028-9E07-C61D44F33169}" type="datetimeFigureOut">
              <a:rPr lang="en-US"/>
              <a:pPr>
                <a:defRPr/>
              </a:pPr>
              <a:t>10/3/2010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D1214-2946-451F-8200-3CCF7911B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7CBE4-F898-4D43-AF01-122B310D1B81}" type="datetimeFigureOut">
              <a:rPr lang="en-US"/>
              <a:pPr>
                <a:defRPr/>
              </a:pPr>
              <a:t>10/3/2010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C9E4D-6E21-4533-B417-5E108F6131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99127-5C27-4C70-A903-DF4418274CAC}" type="datetimeFigureOut">
              <a:rPr lang="en-US"/>
              <a:pPr>
                <a:defRPr/>
              </a:pPr>
              <a:t>10/3/2010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933DC-A355-4731-A850-77AE619E84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D1B700-76D5-4312-9683-21E53D350995}" type="datetimeFigureOut">
              <a:rPr lang="en-US"/>
              <a:pPr>
                <a:defRPr/>
              </a:pPr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BECD92-9814-441A-BF3F-B0B0B6D0D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ikipedia.org/" TargetMode="External"/><Relationship Id="rId7" Type="http://schemas.openxmlformats.org/officeDocument/2006/relationships/hyperlink" Target="http://virtualreligion.net/iho/alexander.html" TargetMode="External"/><Relationship Id="rId2" Type="http://schemas.openxmlformats.org/officeDocument/2006/relationships/hyperlink" Target="http://www.eternalegypt.org/EternalEgyptWebsiteWeb/HomeServlet?ee_website_action_key=action.display.module&amp;module_id=301&amp;language_id=1&amp;story_id=51&amp;ee_messages=0001.flashrequired.tex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zum.de/whkmla/sat/notes/notesviiihell.html" TargetMode="External"/><Relationship Id="rId5" Type="http://schemas.openxmlformats.org/officeDocument/2006/relationships/hyperlink" Target="http://kekrops.tripod.com/Hellenistic_Files/Hellenistic_Science.html" TargetMode="External"/><Relationship Id="rId4" Type="http://schemas.openxmlformats.org/officeDocument/2006/relationships/hyperlink" Target="http://wps.ablongman.com/long_stearns_wc_4/17/4389/1123706.cw/index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913" y="5516563"/>
            <a:ext cx="6400800" cy="10080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Adrian Christ and Zachary Woods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8" y="3717032"/>
            <a:ext cx="8453534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Alexander and the Hellenistic Kingdoms</a:t>
            </a:r>
          </a:p>
        </p:txBody>
      </p:sp>
      <p:pic>
        <p:nvPicPr>
          <p:cNvPr id="2052" name="Picture 4" descr="alexandermap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260350"/>
            <a:ext cx="6934200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</p:spPr>
        <p:txBody>
          <a:bodyPr/>
          <a:lstStyle/>
          <a:p>
            <a:r>
              <a:rPr lang="en-CA" dirty="0" smtClean="0"/>
              <a:t>Art/Architecture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89040"/>
            <a:ext cx="8229600" cy="2808312"/>
          </a:xfrm>
        </p:spPr>
        <p:txBody>
          <a:bodyPr/>
          <a:lstStyle/>
          <a:p>
            <a:r>
              <a:rPr lang="en-CA" dirty="0" smtClean="0"/>
              <a:t>Architecture and much other art stayed the same or declined</a:t>
            </a:r>
          </a:p>
          <a:p>
            <a:r>
              <a:rPr lang="en-CA" dirty="0" smtClean="0"/>
              <a:t>Monumental projects taken on</a:t>
            </a:r>
          </a:p>
          <a:p>
            <a:r>
              <a:rPr lang="en-CA" dirty="0" smtClean="0"/>
              <a:t>Freedom of previous Greek eras reduced under new monarchies</a:t>
            </a:r>
          </a:p>
        </p:txBody>
      </p:sp>
      <p:pic>
        <p:nvPicPr>
          <p:cNvPr id="4" name="Picture 3" descr="pharosalexandr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2558714" cy="3336563"/>
          </a:xfrm>
          <a:prstGeom prst="rect">
            <a:avLst/>
          </a:prstGeom>
        </p:spPr>
      </p:pic>
      <p:pic>
        <p:nvPicPr>
          <p:cNvPr id="6" name="Picture 5" descr="nikeofsamothra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260648"/>
            <a:ext cx="2153648" cy="326591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Science/Technology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Moved away from philosophy towards practical science</a:t>
            </a:r>
          </a:p>
          <a:p>
            <a:r>
              <a:rPr lang="en-CA" dirty="0" smtClean="0"/>
              <a:t>Study of natural phenomena rather than human ethics</a:t>
            </a:r>
          </a:p>
        </p:txBody>
      </p:sp>
      <p:pic>
        <p:nvPicPr>
          <p:cNvPr id="4" name="Picture 3" descr="theophrast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3356992"/>
            <a:ext cx="2992312" cy="3217540"/>
          </a:xfrm>
          <a:prstGeom prst="rect">
            <a:avLst/>
          </a:prstGeom>
        </p:spPr>
      </p:pic>
      <p:pic>
        <p:nvPicPr>
          <p:cNvPr id="5" name="Picture 4" descr="pla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3717032"/>
            <a:ext cx="2016224" cy="30597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Religion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00200"/>
            <a:ext cx="8424936" cy="4525963"/>
          </a:xfrm>
        </p:spPr>
        <p:txBody>
          <a:bodyPr/>
          <a:lstStyle/>
          <a:p>
            <a:r>
              <a:rPr lang="en-CA" dirty="0" smtClean="0"/>
              <a:t>Alexander’s Hellenization of his empire spreads Greek religion along with culture</a:t>
            </a:r>
          </a:p>
          <a:p>
            <a:r>
              <a:rPr lang="en-CA" dirty="0" smtClean="0"/>
              <a:t>In some areas religion remains almost the same</a:t>
            </a:r>
          </a:p>
          <a:p>
            <a:r>
              <a:rPr lang="en-CA" dirty="0" smtClean="0"/>
              <a:t>Hybrid gods and rituals emerge</a:t>
            </a:r>
          </a:p>
          <a:p>
            <a:endParaRPr lang="en-CA" dirty="0"/>
          </a:p>
        </p:txBody>
      </p:sp>
      <p:pic>
        <p:nvPicPr>
          <p:cNvPr id="4" name="Picture 3" descr="zeu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3284984"/>
            <a:ext cx="2535307" cy="3354849"/>
          </a:xfrm>
          <a:prstGeom prst="rect">
            <a:avLst/>
          </a:prstGeom>
        </p:spPr>
      </p:pic>
      <p:pic>
        <p:nvPicPr>
          <p:cNvPr id="5" name="Picture 4" descr="isispi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3645024"/>
            <a:ext cx="1464345" cy="3212976"/>
          </a:xfrm>
          <a:prstGeom prst="rect">
            <a:avLst/>
          </a:prstGeom>
        </p:spPr>
      </p:pic>
      <p:pic>
        <p:nvPicPr>
          <p:cNvPr id="6" name="Picture 5" descr="zoroast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3717032"/>
            <a:ext cx="2093218" cy="299748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Hellenization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Process of Greek culture spreading across the remains of Alexander’s empire</a:t>
            </a:r>
          </a:p>
          <a:p>
            <a:r>
              <a:rPr lang="en-CA" dirty="0" smtClean="0"/>
              <a:t>Happened both intentionally and unintentionally</a:t>
            </a:r>
          </a:p>
        </p:txBody>
      </p:sp>
      <p:pic>
        <p:nvPicPr>
          <p:cNvPr id="4" name="Picture 3" descr="seleucusco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3789040"/>
            <a:ext cx="2592288" cy="2627379"/>
          </a:xfrm>
          <a:prstGeom prst="rect">
            <a:avLst/>
          </a:prstGeom>
        </p:spPr>
      </p:pic>
      <p:pic>
        <p:nvPicPr>
          <p:cNvPr id="5" name="Picture 4" descr="alexanderbus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2852936"/>
            <a:ext cx="2331545" cy="353827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Intellectuals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Great intellectual centres shifted to Antioch, Alexandria, and </a:t>
            </a:r>
            <a:r>
              <a:rPr lang="en-CA" dirty="0" err="1" smtClean="0"/>
              <a:t>Pergamon</a:t>
            </a:r>
            <a:r>
              <a:rPr lang="en-CA" dirty="0" smtClean="0"/>
              <a:t> from Greece</a:t>
            </a:r>
          </a:p>
          <a:p>
            <a:r>
              <a:rPr lang="en-CA" dirty="0" smtClean="0"/>
              <a:t>Believed that scientific method was first used during this </a:t>
            </a:r>
            <a:r>
              <a:rPr lang="en-CA" dirty="0" smtClean="0"/>
              <a:t>period</a:t>
            </a:r>
          </a:p>
          <a:p>
            <a:r>
              <a:rPr lang="en-CA" dirty="0" smtClean="0"/>
              <a:t>Aristotle, Theophrastus, </a:t>
            </a:r>
            <a:r>
              <a:rPr lang="en-CA" dirty="0" err="1" smtClean="0"/>
              <a:t>Strato</a:t>
            </a:r>
            <a:r>
              <a:rPr lang="en-CA" dirty="0" smtClean="0"/>
              <a:t>, Archimedes</a:t>
            </a:r>
            <a:endParaRPr lang="en-CA" dirty="0" smtClean="0"/>
          </a:p>
        </p:txBody>
      </p:sp>
      <p:pic>
        <p:nvPicPr>
          <p:cNvPr id="4" name="Picture 3" descr="aristotlebu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293096"/>
            <a:ext cx="1800200" cy="2410982"/>
          </a:xfrm>
          <a:prstGeom prst="rect">
            <a:avLst/>
          </a:prstGeom>
        </p:spPr>
      </p:pic>
      <p:pic>
        <p:nvPicPr>
          <p:cNvPr id="5" name="Picture 4" descr="renaissancestra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4293096"/>
            <a:ext cx="1889511" cy="2368186"/>
          </a:xfrm>
          <a:prstGeom prst="rect">
            <a:avLst/>
          </a:prstGeom>
        </p:spPr>
      </p:pic>
      <p:pic>
        <p:nvPicPr>
          <p:cNvPr id="6" name="Picture 5" descr="archimedespaint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44208" y="4365104"/>
            <a:ext cx="1761660" cy="234888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2408" y="0"/>
            <a:ext cx="6671592" cy="850106"/>
          </a:xfrm>
        </p:spPr>
        <p:txBody>
          <a:bodyPr/>
          <a:lstStyle/>
          <a:p>
            <a:r>
              <a:rPr lang="en-CA" dirty="0" smtClean="0"/>
              <a:t>Stoicism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1312" y="908720"/>
            <a:ext cx="6192688" cy="2088231"/>
          </a:xfrm>
        </p:spPr>
        <p:txBody>
          <a:bodyPr/>
          <a:lstStyle/>
          <a:p>
            <a:r>
              <a:rPr lang="en-CA" dirty="0" smtClean="0"/>
              <a:t>Self-control/fortitude to overcome dangerous emotions</a:t>
            </a:r>
          </a:p>
          <a:p>
            <a:r>
              <a:rPr lang="en-CA" dirty="0" smtClean="0"/>
              <a:t>Live in accordance with nature</a:t>
            </a:r>
            <a:endParaRPr lang="en-CA" dirty="0"/>
          </a:p>
        </p:txBody>
      </p:sp>
      <p:pic>
        <p:nvPicPr>
          <p:cNvPr id="4" name="Picture 3" descr="zenothesto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0"/>
            <a:ext cx="2100375" cy="40324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2924944"/>
            <a:ext cx="5184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dirty="0" smtClean="0">
                <a:latin typeface="+mj-lt"/>
              </a:rPr>
              <a:t>Epicureanism</a:t>
            </a:r>
            <a:endParaRPr lang="en-CA" sz="44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4005064"/>
            <a:ext cx="60486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sz="3200" dirty="0" smtClean="0">
                <a:latin typeface="+mn-lt"/>
              </a:rPr>
              <a:t>  Live to experience simple pleasures- knowledge, friendship</a:t>
            </a:r>
          </a:p>
          <a:p>
            <a:pPr>
              <a:buFont typeface="Arial" pitchFamily="34" charset="0"/>
              <a:buChar char="•"/>
            </a:pPr>
            <a:r>
              <a:rPr lang="en-CA" sz="3200" dirty="0" smtClean="0">
                <a:latin typeface="+mn-lt"/>
              </a:rPr>
              <a:t>  Avoid physical pain</a:t>
            </a:r>
          </a:p>
          <a:p>
            <a:pPr>
              <a:buFont typeface="Arial" pitchFamily="34" charset="0"/>
              <a:buChar char="•"/>
            </a:pPr>
            <a:r>
              <a:rPr lang="en-CA" sz="3200" dirty="0" smtClean="0">
                <a:latin typeface="+mn-lt"/>
              </a:rPr>
              <a:t>  Abstain from luxury to avoid future loss of it</a:t>
            </a:r>
            <a:endParaRPr lang="en-CA" sz="3200" dirty="0">
              <a:latin typeface="+mn-lt"/>
            </a:endParaRPr>
          </a:p>
        </p:txBody>
      </p:sp>
      <p:pic>
        <p:nvPicPr>
          <p:cNvPr id="9" name="Picture 8" descr="epicurustheepicure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2996952"/>
            <a:ext cx="2193049" cy="371703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Alexander: Birth and the Crown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347048" cy="4525963"/>
          </a:xfrm>
        </p:spPr>
        <p:txBody>
          <a:bodyPr/>
          <a:lstStyle/>
          <a:p>
            <a:r>
              <a:rPr lang="en-CA" dirty="0" smtClean="0"/>
              <a:t>Son of Philip II of Macedon and </a:t>
            </a:r>
            <a:r>
              <a:rPr lang="en-CA" dirty="0" err="1" smtClean="0"/>
              <a:t>Olympias</a:t>
            </a:r>
            <a:r>
              <a:rPr lang="en-CA" dirty="0" smtClean="0"/>
              <a:t>, daughter of the Queen of Epirus</a:t>
            </a:r>
          </a:p>
          <a:p>
            <a:r>
              <a:rPr lang="en-CA" dirty="0" smtClean="0"/>
              <a:t>Taught by Aristotle</a:t>
            </a:r>
          </a:p>
          <a:p>
            <a:r>
              <a:rPr lang="en-CA" dirty="0" smtClean="0"/>
              <a:t>Philip conquers all of Greece</a:t>
            </a:r>
          </a:p>
          <a:p>
            <a:r>
              <a:rPr lang="en-CA" dirty="0" smtClean="0"/>
              <a:t>Philip assassinated by his bodyguard, </a:t>
            </a:r>
            <a:r>
              <a:rPr lang="en-CA" dirty="0" err="1" smtClean="0"/>
              <a:t>Pausanius</a:t>
            </a:r>
            <a:endParaRPr lang="en-CA" dirty="0"/>
          </a:p>
        </p:txBody>
      </p:sp>
      <p:pic>
        <p:nvPicPr>
          <p:cNvPr id="4" name="Picture 3" descr="greecebeforephili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2852936"/>
            <a:ext cx="3346726" cy="371703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Alexander: Conquests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Begins rule by ending rebellions across Greece and in the north-razes Thebes</a:t>
            </a:r>
          </a:p>
          <a:p>
            <a:r>
              <a:rPr lang="en-CA" dirty="0" smtClean="0"/>
              <a:t>Invades Asia Minor, liberates Ionian cities</a:t>
            </a:r>
          </a:p>
          <a:p>
            <a:r>
              <a:rPr lang="en-CA" dirty="0" smtClean="0"/>
              <a:t>Wins Battle of the </a:t>
            </a:r>
            <a:r>
              <a:rPr lang="en-CA" dirty="0" err="1" smtClean="0"/>
              <a:t>Granicus</a:t>
            </a:r>
            <a:endParaRPr lang="en-CA" dirty="0" smtClean="0"/>
          </a:p>
          <a:p>
            <a:r>
              <a:rPr lang="en-CA" dirty="0" smtClean="0"/>
              <a:t>Solves Gordian Knot</a:t>
            </a:r>
          </a:p>
          <a:p>
            <a:r>
              <a:rPr lang="en-CA" dirty="0" smtClean="0"/>
              <a:t>Wins Battle of Issus</a:t>
            </a:r>
          </a:p>
          <a:p>
            <a:r>
              <a:rPr lang="en-CA" dirty="0" smtClean="0"/>
              <a:t>Proclaimed </a:t>
            </a:r>
            <a:r>
              <a:rPr lang="en-CA" dirty="0" err="1" smtClean="0"/>
              <a:t>Pharoah</a:t>
            </a:r>
            <a:r>
              <a:rPr lang="en-CA" dirty="0" smtClean="0"/>
              <a:t> at </a:t>
            </a:r>
            <a:r>
              <a:rPr lang="en-CA" dirty="0" err="1" smtClean="0"/>
              <a:t>Siwa</a:t>
            </a:r>
            <a:endParaRPr lang="en-C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Alexander: Conquests cont.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6480720" cy="5517232"/>
          </a:xfrm>
        </p:spPr>
        <p:txBody>
          <a:bodyPr/>
          <a:lstStyle/>
          <a:p>
            <a:r>
              <a:rPr lang="en-CA" dirty="0" smtClean="0"/>
              <a:t>Returns to Mesopotamia and wins final victory over Darius III at Gaugamela</a:t>
            </a:r>
          </a:p>
          <a:p>
            <a:r>
              <a:rPr lang="en-CA" dirty="0" smtClean="0"/>
              <a:t>Continues to conquer Persia, Media, Bactria, </a:t>
            </a:r>
            <a:r>
              <a:rPr lang="en-CA" dirty="0" err="1" smtClean="0"/>
              <a:t>Sogdiana</a:t>
            </a:r>
            <a:r>
              <a:rPr lang="en-CA" dirty="0" smtClean="0"/>
              <a:t> </a:t>
            </a:r>
            <a:r>
              <a:rPr lang="en-CA" dirty="0" smtClean="0"/>
              <a:t>and the Punjab</a:t>
            </a:r>
          </a:p>
          <a:p>
            <a:r>
              <a:rPr lang="en-CA" dirty="0" smtClean="0"/>
              <a:t>Army demands he return back west</a:t>
            </a:r>
          </a:p>
          <a:p>
            <a:r>
              <a:rPr lang="en-CA" dirty="0" smtClean="0"/>
              <a:t>Dies of a fever(?) in Babylon aged 32</a:t>
            </a:r>
          </a:p>
          <a:p>
            <a:r>
              <a:rPr lang="en-CA" dirty="0" smtClean="0"/>
              <a:t>“to the strongest”</a:t>
            </a:r>
            <a:endParaRPr lang="en-CA" dirty="0"/>
          </a:p>
        </p:txBody>
      </p:sp>
      <p:pic>
        <p:nvPicPr>
          <p:cNvPr id="4" name="Picture 3" descr="alexanderstat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0242" y="1196752"/>
            <a:ext cx="2643758" cy="3525011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Diadochi</a:t>
            </a:r>
            <a:r>
              <a:rPr lang="en-CA" dirty="0" smtClean="0"/>
              <a:t>: the Successors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22912" cy="5257800"/>
          </a:xfrm>
        </p:spPr>
        <p:txBody>
          <a:bodyPr/>
          <a:lstStyle/>
          <a:p>
            <a:r>
              <a:rPr lang="en-CA" dirty="0" smtClean="0"/>
              <a:t>Several wars ensue between the various generals of Alexander</a:t>
            </a:r>
          </a:p>
          <a:p>
            <a:r>
              <a:rPr lang="en-CA" dirty="0" smtClean="0"/>
              <a:t>Wars end with Lysimachus, </a:t>
            </a:r>
            <a:r>
              <a:rPr lang="en-CA" dirty="0" err="1" smtClean="0"/>
              <a:t>Cassander</a:t>
            </a:r>
            <a:r>
              <a:rPr lang="en-CA" dirty="0" smtClean="0"/>
              <a:t>, Ptolemy, and </a:t>
            </a:r>
            <a:r>
              <a:rPr lang="en-CA" dirty="0" err="1" smtClean="0"/>
              <a:t>Seleucus</a:t>
            </a:r>
            <a:r>
              <a:rPr lang="en-CA" dirty="0" smtClean="0"/>
              <a:t> as kings</a:t>
            </a:r>
            <a:endParaRPr lang="en-CA" dirty="0" smtClean="0"/>
          </a:p>
          <a:p>
            <a:r>
              <a:rPr lang="en-CA" dirty="0" smtClean="0"/>
              <a:t>Things remain mostly the same until Rome’s arrival</a:t>
            </a:r>
          </a:p>
        </p:txBody>
      </p:sp>
      <p:pic>
        <p:nvPicPr>
          <p:cNvPr id="4" name="Picture 3" descr="diadochimap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42972" y="1124744"/>
            <a:ext cx="4016102" cy="2160240"/>
          </a:xfrm>
          <a:prstGeom prst="rect">
            <a:avLst/>
          </a:prstGeom>
        </p:spPr>
      </p:pic>
      <p:pic>
        <p:nvPicPr>
          <p:cNvPr id="5" name="Picture 4" descr="romanempiremap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3645024"/>
            <a:ext cx="3196138" cy="239419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Time Periods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4525962"/>
          </a:xfrm>
        </p:spPr>
        <p:txBody>
          <a:bodyPr/>
          <a:lstStyle/>
          <a:p>
            <a:pPr eaLnBrk="1" hangingPunct="1"/>
            <a:r>
              <a:rPr lang="en-US" smtClean="0"/>
              <a:t>Alexander born 20 or 21 July 356 BCE</a:t>
            </a:r>
          </a:p>
          <a:p>
            <a:pPr eaLnBrk="1" hangingPunct="1"/>
            <a:r>
              <a:rPr lang="en-US" smtClean="0"/>
              <a:t>Died 10 or 11 June 323 BCE</a:t>
            </a:r>
          </a:p>
          <a:p>
            <a:pPr eaLnBrk="1" hangingPunct="1"/>
            <a:r>
              <a:rPr lang="en-US" smtClean="0"/>
              <a:t>Last Hellenistic Kingdom in Egypt is annexed into the Roman Empire- 12 Aug. 30 BCE</a:t>
            </a:r>
          </a:p>
        </p:txBody>
      </p:sp>
      <p:pic>
        <p:nvPicPr>
          <p:cNvPr id="3076" name="Picture 3" descr="cleopatrabus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688" y="3429000"/>
            <a:ext cx="2195512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4" descr="babylonreconstructe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488" y="4724400"/>
            <a:ext cx="61452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lexanderconques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45150" y="1052736"/>
            <a:ext cx="9189150" cy="4410792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Bibliography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89000"/>
            <a:r>
              <a:rPr lang="en-US" sz="1100" u="sng" dirty="0" smtClean="0">
                <a:hlinkClick r:id="rId2"/>
              </a:rPr>
              <a:t>http://www.eternalegypt.org/EternalEgyptWebsiteWeb/HomeServlet?ee_website_action_key=action.display.module&amp;module_id=301&amp;language_id=1&amp;story_id=51&amp;ee_messages=0001.flashrequired.text</a:t>
            </a:r>
            <a:endParaRPr lang="en-US" sz="1100" dirty="0" smtClean="0"/>
          </a:p>
          <a:p>
            <a:pPr marL="889000"/>
            <a:r>
              <a:rPr lang="en-US" sz="1100" u="sng" dirty="0" smtClean="0">
                <a:hlinkClick r:id="rId3"/>
              </a:rPr>
              <a:t>http://wikipedia.org</a:t>
            </a:r>
            <a:r>
              <a:rPr lang="en-US" sz="1100" u="sng" dirty="0" smtClean="0"/>
              <a:t> –</a:t>
            </a:r>
            <a:r>
              <a:rPr lang="en-US" sz="1100" dirty="0" smtClean="0"/>
              <a:t> various articles</a:t>
            </a:r>
            <a:endParaRPr lang="en-CA" dirty="0" smtClean="0"/>
          </a:p>
          <a:p>
            <a:pPr marL="889000"/>
            <a:r>
              <a:rPr lang="en-US" sz="1100" dirty="0" smtClean="0">
                <a:hlinkClick r:id="rId4"/>
              </a:rPr>
              <a:t>http://wps.ablongman.com/long_stearns_wc_4/17/4389/1123706.cw/index.html</a:t>
            </a:r>
            <a:endParaRPr lang="en-US" sz="1100" dirty="0" smtClean="0"/>
          </a:p>
          <a:p>
            <a:pPr marL="889000"/>
            <a:r>
              <a:rPr lang="en-US" sz="1100" dirty="0" smtClean="0">
                <a:hlinkClick r:id="rId5"/>
              </a:rPr>
              <a:t>http://kekrops.tripod.com/Hellenistic_Files/Hellenistic_Science.html</a:t>
            </a:r>
            <a:r>
              <a:rPr lang="en-US" sz="1100" dirty="0" smtClean="0"/>
              <a:t> </a:t>
            </a:r>
            <a:endParaRPr lang="en-US" sz="1100" dirty="0" smtClean="0"/>
          </a:p>
          <a:p>
            <a:pPr marL="889000"/>
            <a:r>
              <a:rPr lang="en-CA" sz="1100" dirty="0" smtClean="0">
                <a:hlinkClick r:id="rId6"/>
              </a:rPr>
              <a:t>http://</a:t>
            </a:r>
            <a:r>
              <a:rPr lang="en-CA" sz="1100" dirty="0" smtClean="0">
                <a:hlinkClick r:id="rId6"/>
              </a:rPr>
              <a:t>www.zum.de/whkmla/sat/notes/notesviiihell.html</a:t>
            </a:r>
            <a:endParaRPr lang="en-CA" sz="1100" dirty="0" smtClean="0"/>
          </a:p>
          <a:p>
            <a:pPr marL="889000"/>
            <a:r>
              <a:rPr lang="en-US" sz="1100" smtClean="0">
                <a:hlinkClick r:id="rId7"/>
              </a:rPr>
              <a:t>http</a:t>
            </a:r>
            <a:r>
              <a:rPr lang="en-US" sz="1100" smtClean="0">
                <a:hlinkClick r:id="rId7"/>
              </a:rPr>
              <a:t>://</a:t>
            </a:r>
            <a:r>
              <a:rPr lang="en-US" sz="1100" smtClean="0">
                <a:hlinkClick r:id="rId7"/>
              </a:rPr>
              <a:t>virtualreligion.net/iho/alexander.html</a:t>
            </a:r>
            <a:endParaRPr lang="en-US" sz="1100" smtClean="0"/>
          </a:p>
          <a:p>
            <a:pPr marL="889000"/>
            <a:endParaRPr lang="en-US" sz="11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Geography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4525962"/>
          </a:xfrm>
        </p:spPr>
        <p:txBody>
          <a:bodyPr/>
          <a:lstStyle/>
          <a:p>
            <a:pPr eaLnBrk="1" hangingPunct="1"/>
            <a:r>
              <a:rPr lang="en-US" dirty="0" smtClean="0"/>
              <a:t>Alexander’s empire stretched from India to Macedonia</a:t>
            </a:r>
          </a:p>
          <a:p>
            <a:pPr eaLnBrk="1" hangingPunct="1"/>
            <a:r>
              <a:rPr lang="en-US" dirty="0" smtClean="0"/>
              <a:t>Hellenistic culture appeared in hybrids with local customs in all </a:t>
            </a:r>
            <a:r>
              <a:rPr lang="en-US" dirty="0" err="1" smtClean="0"/>
              <a:t>Diadochi</a:t>
            </a:r>
            <a:r>
              <a:rPr lang="en-US" dirty="0" smtClean="0"/>
              <a:t> empires</a:t>
            </a:r>
          </a:p>
        </p:txBody>
      </p:sp>
      <p:pic>
        <p:nvPicPr>
          <p:cNvPr id="4100" name="Picture 3" descr="diadochimap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429000"/>
            <a:ext cx="64897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Political Structures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Alexander was a king and later an emperor</a:t>
            </a:r>
          </a:p>
          <a:p>
            <a:pPr eaLnBrk="1" hangingPunct="1"/>
            <a:r>
              <a:rPr lang="en-US" dirty="0" smtClean="0"/>
              <a:t>Worshipped as a son of </a:t>
            </a:r>
            <a:r>
              <a:rPr lang="en-US" dirty="0" err="1" smtClean="0"/>
              <a:t>Amun</a:t>
            </a:r>
            <a:endParaRPr lang="en-US" dirty="0" smtClean="0"/>
          </a:p>
          <a:p>
            <a:pPr eaLnBrk="1" hangingPunct="1"/>
            <a:r>
              <a:rPr lang="en-US" dirty="0" smtClean="0"/>
              <a:t>Absolute ruler</a:t>
            </a:r>
          </a:p>
        </p:txBody>
      </p:sp>
      <p:pic>
        <p:nvPicPr>
          <p:cNvPr id="5124" name="Picture 3" descr="siw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429000"/>
            <a:ext cx="4897437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4" descr="pellaruin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7938" y="3573463"/>
            <a:ext cx="4056062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Influence of Persia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 eaLnBrk="1" hangingPunct="1"/>
            <a:r>
              <a:rPr lang="en-US" smtClean="0"/>
              <a:t>Alexander adopts Persian satrapies</a:t>
            </a:r>
          </a:p>
          <a:p>
            <a:pPr eaLnBrk="1" hangingPunct="1"/>
            <a:r>
              <a:rPr lang="en-US" smtClean="0"/>
              <a:t>Proclaims himself rightful ruler of Persia upon Darius III’s death</a:t>
            </a:r>
          </a:p>
          <a:p>
            <a:pPr eaLnBrk="1" hangingPunct="1"/>
            <a:endParaRPr lang="en-US" smtClean="0"/>
          </a:p>
        </p:txBody>
      </p:sp>
      <p:pic>
        <p:nvPicPr>
          <p:cNvPr id="6148" name="Picture 3" descr="deathofdariu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357563"/>
            <a:ext cx="4429125" cy="320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4" descr="persiasatrapie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3500438"/>
            <a:ext cx="4224337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Adoption of Local Ideas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Alexander adopts local/new titles (</a:t>
            </a:r>
            <a:r>
              <a:rPr lang="en-US" dirty="0" err="1" smtClean="0"/>
              <a:t>Pharoah</a:t>
            </a:r>
            <a:r>
              <a:rPr lang="en-US" dirty="0" smtClean="0"/>
              <a:t>, </a:t>
            </a:r>
            <a:r>
              <a:rPr lang="en-US" dirty="0" err="1" smtClean="0"/>
              <a:t>Shahanshah</a:t>
            </a:r>
            <a:r>
              <a:rPr lang="en-US" dirty="0" smtClean="0"/>
              <a:t>, King of Asia)</a:t>
            </a:r>
          </a:p>
          <a:p>
            <a:pPr eaLnBrk="1" hangingPunct="1"/>
            <a:r>
              <a:rPr lang="en-US" dirty="0" smtClean="0"/>
              <a:t>Hybridizes Greek culture with local</a:t>
            </a:r>
          </a:p>
          <a:p>
            <a:pPr eaLnBrk="1" hangingPunct="1"/>
            <a:r>
              <a:rPr lang="en-US" dirty="0" smtClean="0"/>
              <a:t>Spreads Hellenistic ideas across vast area</a:t>
            </a:r>
          </a:p>
        </p:txBody>
      </p:sp>
      <p:pic>
        <p:nvPicPr>
          <p:cNvPr id="4" name="Picture 3" descr="shahansha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799997"/>
            <a:ext cx="2160240" cy="2947875"/>
          </a:xfrm>
          <a:prstGeom prst="rect">
            <a:avLst/>
          </a:prstGeom>
        </p:spPr>
      </p:pic>
      <p:pic>
        <p:nvPicPr>
          <p:cNvPr id="5" name="Picture 4" descr="serap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3717032"/>
            <a:ext cx="2061343" cy="2996952"/>
          </a:xfrm>
          <a:prstGeom prst="rect">
            <a:avLst/>
          </a:prstGeom>
        </p:spPr>
      </p:pic>
      <p:pic>
        <p:nvPicPr>
          <p:cNvPr id="6" name="Picture 5" descr="bactrianartifact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3861048"/>
            <a:ext cx="3724575" cy="28276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Economy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Depended on trade for food in Greece</a:t>
            </a:r>
          </a:p>
          <a:p>
            <a:r>
              <a:rPr lang="en-CA" dirty="0" smtClean="0"/>
              <a:t>Persian treasures spread across empire</a:t>
            </a:r>
          </a:p>
          <a:p>
            <a:r>
              <a:rPr lang="en-CA" dirty="0" smtClean="0"/>
              <a:t>Tax collectors under Alexander independent of satraps</a:t>
            </a:r>
          </a:p>
          <a:p>
            <a:endParaRPr lang="en-CA" dirty="0"/>
          </a:p>
        </p:txBody>
      </p:sp>
      <p:pic>
        <p:nvPicPr>
          <p:cNvPr id="4" name="Picture 3" descr="persepolis_treasu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3933056"/>
            <a:ext cx="3528392" cy="2652175"/>
          </a:xfrm>
          <a:prstGeom prst="rect">
            <a:avLst/>
          </a:prstGeom>
        </p:spPr>
      </p:pic>
      <p:pic>
        <p:nvPicPr>
          <p:cNvPr id="5" name="Picture 4" descr="olivetre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3429000"/>
            <a:ext cx="3449960" cy="332058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en-CA" dirty="0" smtClean="0"/>
              <a:t>Trade Routes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Trade throughout empire</a:t>
            </a:r>
          </a:p>
          <a:p>
            <a:r>
              <a:rPr lang="en-CA" dirty="0" smtClean="0"/>
              <a:t>Traded across Mediterranean with Rome and Carthage</a:t>
            </a:r>
          </a:p>
          <a:p>
            <a:r>
              <a:rPr lang="en-CA" dirty="0" smtClean="0"/>
              <a:t>Traded with China?</a:t>
            </a:r>
            <a:endParaRPr lang="en-CA" dirty="0"/>
          </a:p>
        </p:txBody>
      </p:sp>
      <p:pic>
        <p:nvPicPr>
          <p:cNvPr id="4" name="Picture 3" descr="hanmirrorwithgreekinfluen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2852936"/>
            <a:ext cx="4032448" cy="3840121"/>
          </a:xfrm>
          <a:prstGeom prst="rect">
            <a:avLst/>
          </a:prstGeom>
        </p:spPr>
      </p:pic>
      <p:pic>
        <p:nvPicPr>
          <p:cNvPr id="5" name="Picture 4" descr="ancientcolonie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077072"/>
            <a:ext cx="4427984" cy="221399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Social Structure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5040560" cy="5400600"/>
          </a:xfrm>
        </p:spPr>
        <p:txBody>
          <a:bodyPr/>
          <a:lstStyle/>
          <a:p>
            <a:r>
              <a:rPr lang="en-CA" dirty="0" smtClean="0"/>
              <a:t>Hierarchal class structure</a:t>
            </a:r>
          </a:p>
          <a:p>
            <a:r>
              <a:rPr lang="en-CA" dirty="0" smtClean="0"/>
              <a:t>Many slaves</a:t>
            </a:r>
          </a:p>
          <a:p>
            <a:r>
              <a:rPr lang="en-CA" dirty="0" smtClean="0"/>
              <a:t> Greeks/Macedonians considered themselves superior to Asians</a:t>
            </a:r>
          </a:p>
          <a:p>
            <a:r>
              <a:rPr lang="en-CA" dirty="0" smtClean="0"/>
              <a:t>Greeks depend on merchants but they still have a low status</a:t>
            </a:r>
          </a:p>
          <a:p>
            <a:r>
              <a:rPr lang="en-CA" dirty="0" smtClean="0"/>
              <a:t>Aristocratic elite</a:t>
            </a:r>
            <a:endParaRPr lang="en-CA" dirty="0"/>
          </a:p>
        </p:txBody>
      </p:sp>
      <p:pic>
        <p:nvPicPr>
          <p:cNvPr id="4" name="Picture 3" descr="alexanderpwnspersia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3356992"/>
            <a:ext cx="3103240" cy="3345681"/>
          </a:xfrm>
          <a:prstGeom prst="rect">
            <a:avLst/>
          </a:prstGeom>
        </p:spPr>
      </p:pic>
      <p:pic>
        <p:nvPicPr>
          <p:cNvPr id="5" name="Picture 4" descr="greeceslav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412776"/>
            <a:ext cx="3728350" cy="15360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517</Words>
  <Application>Microsoft Office PowerPoint</Application>
  <PresentationFormat>On-screen Show (4:3)</PresentationFormat>
  <Paragraphs>88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Time Periods</vt:lpstr>
      <vt:lpstr>Geography</vt:lpstr>
      <vt:lpstr>Political Structures</vt:lpstr>
      <vt:lpstr>Influence of Persia</vt:lpstr>
      <vt:lpstr>Adoption of Local Ideas</vt:lpstr>
      <vt:lpstr>Economy</vt:lpstr>
      <vt:lpstr>Trade Routes</vt:lpstr>
      <vt:lpstr>Social Structure</vt:lpstr>
      <vt:lpstr>Art/Architecture</vt:lpstr>
      <vt:lpstr>Science/Technology</vt:lpstr>
      <vt:lpstr>Religion</vt:lpstr>
      <vt:lpstr>Hellenization</vt:lpstr>
      <vt:lpstr>Intellectuals</vt:lpstr>
      <vt:lpstr>Stoicism</vt:lpstr>
      <vt:lpstr>Alexander: Birth and the Crown</vt:lpstr>
      <vt:lpstr>Alexander: Conquests</vt:lpstr>
      <vt:lpstr>Alexander: Conquests cont.</vt:lpstr>
      <vt:lpstr>Diadochi: the Successors</vt:lpstr>
      <vt:lpstr>Slide 20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Adrian</cp:lastModifiedBy>
  <cp:revision>56</cp:revision>
  <dcterms:created xsi:type="dcterms:W3CDTF">2010-09-30T18:54:11Z</dcterms:created>
  <dcterms:modified xsi:type="dcterms:W3CDTF">2010-10-04T02:27:03Z</dcterms:modified>
</cp:coreProperties>
</file>